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6" r:id="rId1"/>
  </p:sld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5"/>
    <p:restoredTop sz="94620"/>
  </p:normalViewPr>
  <p:slideViewPr>
    <p:cSldViewPr snapToGrid="0" snapToObjects="1">
      <p:cViewPr varScale="1">
        <p:scale>
          <a:sx n="76" d="100"/>
          <a:sy n="76" d="100"/>
        </p:scale>
        <p:origin x="224" y="5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1FF5AFD-45E7-B942-B011-4ACCEADAA8A0}" type="datetimeFigureOut">
              <a:rPr lang="en-US" smtClean="0"/>
              <a:t>8/26/16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D3ABC-D0E3-7D47-A61C-55E37DDE935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77709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FF5AFD-45E7-B942-B011-4ACCEADAA8A0}" type="datetimeFigureOut">
              <a:rPr lang="en-US" smtClean="0"/>
              <a:t>8/26/16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D3ABC-D0E3-7D47-A61C-55E37DDE935E}" type="slidenum">
              <a:rPr lang="en-US" smtClean="0"/>
              <a:t>‹#›</a:t>
            </a:fld>
            <a:endParaRPr lang="en-US"/>
          </a:p>
        </p:txBody>
      </p:sp>
    </p:spTree>
    <p:extLst>
      <p:ext uri="{BB962C8B-B14F-4D97-AF65-F5344CB8AC3E}">
        <p14:creationId xmlns:p14="http://schemas.microsoft.com/office/powerpoint/2010/main" val="1536504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FF5AFD-45E7-B942-B011-4ACCEADAA8A0}" type="datetimeFigureOut">
              <a:rPr lang="en-US" smtClean="0"/>
              <a:t>8/26/16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D3ABC-D0E3-7D47-A61C-55E37DDE935E}" type="slidenum">
              <a:rPr lang="en-US" smtClean="0"/>
              <a:t>‹#›</a:t>
            </a:fld>
            <a:endParaRPr lang="en-US"/>
          </a:p>
        </p:txBody>
      </p:sp>
    </p:spTree>
    <p:extLst>
      <p:ext uri="{BB962C8B-B14F-4D97-AF65-F5344CB8AC3E}">
        <p14:creationId xmlns:p14="http://schemas.microsoft.com/office/powerpoint/2010/main" val="53434345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1FF5AFD-45E7-B942-B011-4ACCEADAA8A0}" type="datetimeFigureOut">
              <a:rPr lang="en-US" smtClean="0"/>
              <a:t>8/26/16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D3ABC-D0E3-7D47-A61C-55E37DDE935E}" type="slidenum">
              <a:rPr lang="en-US" smtClean="0"/>
              <a:t>‹#›</a:t>
            </a:fld>
            <a:endParaRPr lang="en-US"/>
          </a:p>
        </p:txBody>
      </p:sp>
    </p:spTree>
    <p:extLst>
      <p:ext uri="{BB962C8B-B14F-4D97-AF65-F5344CB8AC3E}">
        <p14:creationId xmlns:p14="http://schemas.microsoft.com/office/powerpoint/2010/main" val="178713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FF5AFD-45E7-B942-B011-4ACCEADAA8A0}" type="datetimeFigureOut">
              <a:rPr lang="en-US" smtClean="0"/>
              <a:t>8/26/16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4D3ABC-D0E3-7D47-A61C-55E37DDE935E}"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1252560"/>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1FF5AFD-45E7-B942-B011-4ACCEADAA8A0}" type="datetimeFigureOut">
              <a:rPr lang="en-US" smtClean="0"/>
              <a:t>8/26/16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D3ABC-D0E3-7D47-A61C-55E37DDE935E}" type="slidenum">
              <a:rPr lang="en-US" smtClean="0"/>
              <a:t>‹#›</a:t>
            </a:fld>
            <a:endParaRPr lang="en-US"/>
          </a:p>
        </p:txBody>
      </p:sp>
    </p:spTree>
    <p:extLst>
      <p:ext uri="{BB962C8B-B14F-4D97-AF65-F5344CB8AC3E}">
        <p14:creationId xmlns:p14="http://schemas.microsoft.com/office/powerpoint/2010/main" val="82513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1FF5AFD-45E7-B942-B011-4ACCEADAA8A0}" type="datetimeFigureOut">
              <a:rPr lang="en-US" smtClean="0"/>
              <a:t>8/26/16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4D3ABC-D0E3-7D47-A61C-55E37DDE935E}" type="slidenum">
              <a:rPr lang="en-US" smtClean="0"/>
              <a:t>‹#›</a:t>
            </a:fld>
            <a:endParaRPr lang="en-US"/>
          </a:p>
        </p:txBody>
      </p:sp>
    </p:spTree>
    <p:extLst>
      <p:ext uri="{BB962C8B-B14F-4D97-AF65-F5344CB8AC3E}">
        <p14:creationId xmlns:p14="http://schemas.microsoft.com/office/powerpoint/2010/main" val="167397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1FF5AFD-45E7-B942-B011-4ACCEADAA8A0}" type="datetimeFigureOut">
              <a:rPr lang="en-US" smtClean="0"/>
              <a:t>8/26/16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4D3ABC-D0E3-7D47-A61C-55E37DDE935E}" type="slidenum">
              <a:rPr lang="en-US" smtClean="0"/>
              <a:t>‹#›</a:t>
            </a:fld>
            <a:endParaRPr lang="en-US"/>
          </a:p>
        </p:txBody>
      </p:sp>
    </p:spTree>
    <p:extLst>
      <p:ext uri="{BB962C8B-B14F-4D97-AF65-F5344CB8AC3E}">
        <p14:creationId xmlns:p14="http://schemas.microsoft.com/office/powerpoint/2010/main" val="39764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1FF5AFD-45E7-B942-B011-4ACCEADAA8A0}" type="datetimeFigureOut">
              <a:rPr lang="en-US" smtClean="0"/>
              <a:t>8/26/16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44D3ABC-D0E3-7D47-A61C-55E37DDE935E}" type="slidenum">
              <a:rPr lang="en-US" smtClean="0"/>
              <a:t>‹#›</a:t>
            </a:fld>
            <a:endParaRPr lang="en-US"/>
          </a:p>
        </p:txBody>
      </p:sp>
    </p:spTree>
    <p:extLst>
      <p:ext uri="{BB962C8B-B14F-4D97-AF65-F5344CB8AC3E}">
        <p14:creationId xmlns:p14="http://schemas.microsoft.com/office/powerpoint/2010/main" val="210976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1FF5AFD-45E7-B942-B011-4ACCEADAA8A0}" type="datetimeFigureOut">
              <a:rPr lang="en-US" smtClean="0"/>
              <a:t>8/26/16</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44D3ABC-D0E3-7D47-A61C-55E37DDE935E}" type="slidenum">
              <a:rPr lang="en-US" smtClean="0"/>
              <a:t>‹#›</a:t>
            </a:fld>
            <a:endParaRPr lang="en-US"/>
          </a:p>
        </p:txBody>
      </p:sp>
    </p:spTree>
    <p:extLst>
      <p:ext uri="{BB962C8B-B14F-4D97-AF65-F5344CB8AC3E}">
        <p14:creationId xmlns:p14="http://schemas.microsoft.com/office/powerpoint/2010/main" val="383408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FF5AFD-45E7-B942-B011-4ACCEADAA8A0}" type="datetimeFigureOut">
              <a:rPr lang="en-US" smtClean="0"/>
              <a:t>8/26/16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4D3ABC-D0E3-7D47-A61C-55E37DDE935E}" type="slidenum">
              <a:rPr lang="en-US" smtClean="0"/>
              <a:t>‹#›</a:t>
            </a:fld>
            <a:endParaRPr lang="en-US"/>
          </a:p>
        </p:txBody>
      </p:sp>
    </p:spTree>
    <p:extLst>
      <p:ext uri="{BB962C8B-B14F-4D97-AF65-F5344CB8AC3E}">
        <p14:creationId xmlns:p14="http://schemas.microsoft.com/office/powerpoint/2010/main" val="14906932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1FF5AFD-45E7-B942-B011-4ACCEADAA8A0}" type="datetimeFigureOut">
              <a:rPr lang="en-US" smtClean="0"/>
              <a:t>8/26/16</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44D3ABC-D0E3-7D47-A61C-55E37DDE935E}"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85165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dirty="0" smtClean="0"/>
              <a:t>Build Out Line for 7v7: </a:t>
            </a:r>
            <a:r>
              <a:rPr lang="en-US" sz="3600" i="1" dirty="0" smtClean="0"/>
              <a:t>Creating Confidence for 9/10’s to Play Out of the Back</a:t>
            </a:r>
            <a:br>
              <a:rPr lang="en-US" sz="3600" i="1" dirty="0" smtClean="0"/>
            </a:br>
            <a:endParaRPr lang="en-US" sz="3600" i="1" dirty="0"/>
          </a:p>
        </p:txBody>
      </p:sp>
      <p:sp>
        <p:nvSpPr>
          <p:cNvPr id="3" name="Subtitle 2"/>
          <p:cNvSpPr>
            <a:spLocks noGrp="1"/>
          </p:cNvSpPr>
          <p:nvPr>
            <p:ph type="subTitle" idx="1"/>
          </p:nvPr>
        </p:nvSpPr>
        <p:spPr/>
        <p:txBody>
          <a:bodyPr/>
          <a:lstStyle/>
          <a:p>
            <a:r>
              <a:rPr lang="en-US" b="1" dirty="0" err="1" smtClean="0">
                <a:solidFill>
                  <a:srgbClr val="FF0000"/>
                </a:solidFill>
              </a:rPr>
              <a:t>MISSissippi</a:t>
            </a:r>
            <a:r>
              <a:rPr lang="en-US" b="1" dirty="0" smtClean="0">
                <a:solidFill>
                  <a:srgbClr val="FF0000"/>
                </a:solidFill>
              </a:rPr>
              <a:t> soccer association</a:t>
            </a:r>
          </a:p>
          <a:p>
            <a:r>
              <a:rPr lang="en-US" b="1" dirty="0" smtClean="0">
                <a:solidFill>
                  <a:srgbClr val="FF0000"/>
                </a:solidFill>
              </a:rPr>
              <a:t>August 2016</a:t>
            </a:r>
            <a:endParaRPr lang="en-US" b="1" dirty="0">
              <a:solidFill>
                <a:srgbClr val="FF000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7347" y="4368875"/>
            <a:ext cx="2116666" cy="1979121"/>
          </a:xfrm>
          <a:prstGeom prst="rect">
            <a:avLst/>
          </a:prstGeom>
        </p:spPr>
      </p:pic>
    </p:spTree>
    <p:extLst>
      <p:ext uri="{BB962C8B-B14F-4D97-AF65-F5344CB8AC3E}">
        <p14:creationId xmlns:p14="http://schemas.microsoft.com/office/powerpoint/2010/main" val="1830612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Build Out Line</a:t>
            </a:r>
            <a:endParaRPr lang="en-US" dirty="0"/>
          </a:p>
        </p:txBody>
      </p:sp>
      <p:sp>
        <p:nvSpPr>
          <p:cNvPr id="3" name="Content Placeholder 2"/>
          <p:cNvSpPr>
            <a:spLocks noGrp="1"/>
          </p:cNvSpPr>
          <p:nvPr>
            <p:ph idx="1"/>
          </p:nvPr>
        </p:nvSpPr>
        <p:spPr>
          <a:xfrm>
            <a:off x="1097280" y="1845734"/>
            <a:ext cx="9367520" cy="4023360"/>
          </a:xfrm>
        </p:spPr>
        <p:txBody>
          <a:bodyPr/>
          <a:lstStyle/>
          <a:p>
            <a:r>
              <a:rPr lang="en-US" b="1" i="1" dirty="0" smtClean="0"/>
              <a:t>Taken directly from US Soccer:</a:t>
            </a:r>
          </a:p>
          <a:p>
            <a:pPr marL="749808" lvl="1" indent="-457200">
              <a:buFont typeface="Wingdings" charset="2"/>
              <a:buChar char="v"/>
            </a:pPr>
            <a:r>
              <a:rPr lang="en-US" sz="2400" dirty="0"/>
              <a:t>The build out line promotes playing the ball out of the back in a less pressured </a:t>
            </a:r>
            <a:r>
              <a:rPr lang="en-US" sz="2400" dirty="0" smtClean="0"/>
              <a:t>setting.</a:t>
            </a:r>
          </a:p>
          <a:p>
            <a:pPr marL="749808" lvl="1" indent="-457200">
              <a:buFont typeface="Wingdings" charset="2"/>
              <a:buChar char="v"/>
            </a:pPr>
            <a:r>
              <a:rPr lang="en-US" sz="2400" dirty="0" smtClean="0"/>
              <a:t>When </a:t>
            </a:r>
            <a:r>
              <a:rPr lang="en-US" sz="2400" dirty="0"/>
              <a:t>the goalkeeper has the ball, either during play (from the opponent) or from a goal kick, the opposing team must move behind the build out line until the ball is put into </a:t>
            </a:r>
            <a:r>
              <a:rPr lang="en-US" sz="2400" dirty="0" smtClean="0"/>
              <a:t>play.</a:t>
            </a:r>
          </a:p>
          <a:p>
            <a:pPr marL="749808" lvl="1" indent="-457200">
              <a:buFont typeface="Wingdings" charset="2"/>
              <a:buChar char="v"/>
            </a:pPr>
            <a:r>
              <a:rPr lang="en-US" sz="2400" dirty="0" smtClean="0"/>
              <a:t>Once </a:t>
            </a:r>
            <a:r>
              <a:rPr lang="en-US" sz="2400" dirty="0"/>
              <a:t>the opposing team is behind the build out line, the goalkeeper can pass, throw or roll the ball into play (punting is not allowed</a:t>
            </a:r>
            <a:r>
              <a:rPr lang="en-US" sz="2400" dirty="0" smtClean="0"/>
              <a:t>).</a:t>
            </a:r>
          </a:p>
          <a:p>
            <a:pPr marL="749808" lvl="1" indent="-457200">
              <a:buFont typeface="Wingdings" charset="2"/>
              <a:buChar char="v"/>
            </a:pPr>
            <a:r>
              <a:rPr lang="en-US" sz="2400" dirty="0" smtClean="0"/>
              <a:t>After </a:t>
            </a:r>
            <a:r>
              <a:rPr lang="en-US" sz="2400" dirty="0"/>
              <a:t>the ball is put into play by the goalkeeper, the opposing </a:t>
            </a:r>
            <a:r>
              <a:rPr lang="en-US" sz="2400" dirty="0" smtClean="0"/>
              <a:t>team </a:t>
            </a:r>
            <a:r>
              <a:rPr lang="en-US" sz="2400" dirty="0"/>
              <a:t>can cross the build out line and play resumes as </a:t>
            </a:r>
            <a:r>
              <a:rPr lang="en-US" sz="2400" dirty="0" smtClean="0"/>
              <a:t>normal.</a:t>
            </a:r>
            <a:endParaRPr lang="en-US" sz="2400"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7347" y="4368875"/>
            <a:ext cx="2116666" cy="1979121"/>
          </a:xfrm>
          <a:prstGeom prst="rect">
            <a:avLst/>
          </a:prstGeom>
        </p:spPr>
      </p:pic>
    </p:spTree>
    <p:extLst>
      <p:ext uri="{BB962C8B-B14F-4D97-AF65-F5344CB8AC3E}">
        <p14:creationId xmlns:p14="http://schemas.microsoft.com/office/powerpoint/2010/main" val="1758306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as a Developmental Tool</a:t>
            </a:r>
            <a:endParaRPr lang="en-US" dirty="0"/>
          </a:p>
        </p:txBody>
      </p:sp>
      <p:sp>
        <p:nvSpPr>
          <p:cNvPr id="3" name="Content Placeholder 2"/>
          <p:cNvSpPr>
            <a:spLocks noGrp="1"/>
          </p:cNvSpPr>
          <p:nvPr>
            <p:ph idx="1"/>
          </p:nvPr>
        </p:nvSpPr>
        <p:spPr/>
        <p:txBody>
          <a:bodyPr>
            <a:noAutofit/>
          </a:bodyPr>
          <a:lstStyle/>
          <a:p>
            <a:pPr>
              <a:buFont typeface="Wingdings" charset="2"/>
              <a:buChar char="v"/>
            </a:pPr>
            <a:r>
              <a:rPr lang="en-US" dirty="0" smtClean="0"/>
              <a:t>The Build Out Line should be used as a developmental tool for the U9’s &amp; U10’s.  </a:t>
            </a:r>
          </a:p>
          <a:p>
            <a:pPr>
              <a:buFont typeface="Wingdings" charset="2"/>
              <a:buChar char="v"/>
            </a:pPr>
            <a:r>
              <a:rPr lang="en-US" dirty="0" smtClean="0"/>
              <a:t>The whole purpose is to develop confidence for the 9’s and 10’s to be able to attack out of the back, so as they progress to 11’s and older, it is automatic.</a:t>
            </a:r>
          </a:p>
          <a:p>
            <a:pPr>
              <a:buFont typeface="Wingdings" charset="2"/>
              <a:buChar char="v"/>
            </a:pPr>
            <a:r>
              <a:rPr lang="en-US" dirty="0" smtClean="0"/>
              <a:t>Want to encourage playing from the GK (1) to the Backs (2, 3, 4, 5) and Midfield (6, 8, &amp; 10) as well as the </a:t>
            </a:r>
            <a:r>
              <a:rPr lang="en-US" dirty="0"/>
              <a:t>F</a:t>
            </a:r>
            <a:r>
              <a:rPr lang="en-US" dirty="0" smtClean="0"/>
              <a:t>orwards (7, 9, 11).  Obviously, they will be playing 7v7, so not all the positions (#’s) are used, but all the lines of the team are represented some how and in some way.</a:t>
            </a:r>
          </a:p>
          <a:p>
            <a:pPr>
              <a:buFont typeface="Wingdings" charset="2"/>
              <a:buChar char="v"/>
            </a:pPr>
            <a:r>
              <a:rPr lang="en-US" dirty="0" smtClean="0"/>
              <a:t>The Build Out Line should be painted in a dotted line since it is a developmental tool.</a:t>
            </a:r>
          </a:p>
          <a:p>
            <a:pPr>
              <a:buFont typeface="Wingdings" charset="2"/>
              <a:buChar char="v"/>
            </a:pPr>
            <a:r>
              <a:rPr lang="en-US" dirty="0" smtClean="0"/>
              <a:t>The Build Out Line should be painted in a different color from the rest of the boundaries.</a:t>
            </a:r>
          </a:p>
          <a:p>
            <a:pPr>
              <a:buFont typeface="Wingdings" charset="2"/>
              <a:buChar char="v"/>
            </a:pPr>
            <a:r>
              <a:rPr lang="en-US" dirty="0" smtClean="0"/>
              <a:t>For example, you have white lines on the field with a blue dotted Build Out Line.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75334" y="4335008"/>
            <a:ext cx="2116666" cy="1979121"/>
          </a:xfrm>
          <a:prstGeom prst="rect">
            <a:avLst/>
          </a:prstGeom>
        </p:spPr>
      </p:pic>
    </p:spTree>
    <p:extLst>
      <p:ext uri="{BB962C8B-B14F-4D97-AF65-F5344CB8AC3E}">
        <p14:creationId xmlns:p14="http://schemas.microsoft.com/office/powerpoint/2010/main" val="423997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can the players go?</a:t>
            </a:r>
            <a:endParaRPr lang="en-US" dirty="0"/>
          </a:p>
        </p:txBody>
      </p:sp>
      <p:sp>
        <p:nvSpPr>
          <p:cNvPr id="3" name="Content Placeholder 2"/>
          <p:cNvSpPr>
            <a:spLocks noGrp="1"/>
          </p:cNvSpPr>
          <p:nvPr>
            <p:ph idx="1"/>
          </p:nvPr>
        </p:nvSpPr>
        <p:spPr>
          <a:xfrm>
            <a:off x="1097280" y="1845734"/>
            <a:ext cx="9181253" cy="4023360"/>
          </a:xfrm>
        </p:spPr>
        <p:txBody>
          <a:bodyPr>
            <a:normAutofit/>
          </a:bodyPr>
          <a:lstStyle/>
          <a:p>
            <a:pPr>
              <a:buFont typeface="Wingdings" charset="2"/>
              <a:buChar char="v"/>
            </a:pPr>
            <a:r>
              <a:rPr lang="en-US" sz="2400" dirty="0" smtClean="0"/>
              <a:t>The attacking team (team with the ball) may locate themselves anywhere as they have the advantage.</a:t>
            </a:r>
          </a:p>
          <a:p>
            <a:pPr>
              <a:buFont typeface="Wingdings" charset="2"/>
              <a:buChar char="v"/>
            </a:pPr>
            <a:r>
              <a:rPr lang="en-US" sz="2400" dirty="0" smtClean="0"/>
              <a:t>The defending team (team without the ball) must start from behind the Build Out Line until the ball is put into play.</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7347" y="4368875"/>
            <a:ext cx="2116666" cy="1979121"/>
          </a:xfrm>
          <a:prstGeom prst="rect">
            <a:avLst/>
          </a:prstGeom>
        </p:spPr>
      </p:pic>
    </p:spTree>
    <p:extLst>
      <p:ext uri="{BB962C8B-B14F-4D97-AF65-F5344CB8AC3E}">
        <p14:creationId xmlns:p14="http://schemas.microsoft.com/office/powerpoint/2010/main" val="16090624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Diagram of Field with Build Out Line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9581" y="2086302"/>
            <a:ext cx="5431699" cy="4022725"/>
          </a:xfrm>
        </p:spPr>
      </p:pic>
      <p:sp>
        <p:nvSpPr>
          <p:cNvPr id="5" name="TextBox 4"/>
          <p:cNvSpPr txBox="1"/>
          <p:nvPr/>
        </p:nvSpPr>
        <p:spPr>
          <a:xfrm>
            <a:off x="1097280" y="1897063"/>
            <a:ext cx="3271520" cy="4401205"/>
          </a:xfrm>
          <a:prstGeom prst="rect">
            <a:avLst/>
          </a:prstGeom>
          <a:noFill/>
        </p:spPr>
        <p:txBody>
          <a:bodyPr wrap="square" rtlCol="0">
            <a:spAutoFit/>
          </a:bodyPr>
          <a:lstStyle/>
          <a:p>
            <a:r>
              <a:rPr lang="en-US" sz="4000" dirty="0" smtClean="0"/>
              <a:t>Notice, the Build Out Line is half way between the Penalty Area and Midfield Line.</a:t>
            </a:r>
            <a:endParaRPr lang="en-US" sz="40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7347" y="4368875"/>
            <a:ext cx="2116666" cy="1979121"/>
          </a:xfrm>
          <a:prstGeom prst="rect">
            <a:avLst/>
          </a:prstGeom>
        </p:spPr>
      </p:pic>
    </p:spTree>
    <p:extLst>
      <p:ext uri="{BB962C8B-B14F-4D97-AF65-F5344CB8AC3E}">
        <p14:creationId xmlns:p14="http://schemas.microsoft.com/office/powerpoint/2010/main" val="327894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Offside Rule</a:t>
            </a:r>
            <a:endParaRPr lang="en-US" dirty="0"/>
          </a:p>
        </p:txBody>
      </p:sp>
      <p:sp>
        <p:nvSpPr>
          <p:cNvPr id="3" name="Content Placeholder 2"/>
          <p:cNvSpPr>
            <a:spLocks noGrp="1"/>
          </p:cNvSpPr>
          <p:nvPr>
            <p:ph idx="1"/>
          </p:nvPr>
        </p:nvSpPr>
        <p:spPr/>
        <p:txBody>
          <a:bodyPr/>
          <a:lstStyle/>
          <a:p>
            <a:pPr>
              <a:buFont typeface="Wingdings" charset="2"/>
              <a:buChar char="v"/>
            </a:pPr>
            <a:r>
              <a:rPr lang="en-US" sz="2400" dirty="0" smtClean="0"/>
              <a:t>The Offside Rule is in effect here for these age groups.</a:t>
            </a:r>
          </a:p>
          <a:p>
            <a:pPr>
              <a:buFont typeface="Wingdings" charset="2"/>
              <a:buChar char="v"/>
            </a:pPr>
            <a:r>
              <a:rPr lang="en-US" sz="2400" dirty="0"/>
              <a:t>The </a:t>
            </a:r>
            <a:r>
              <a:rPr lang="en-US" sz="2400" dirty="0" smtClean="0"/>
              <a:t>Build </a:t>
            </a:r>
            <a:r>
              <a:rPr lang="en-US" sz="2400" dirty="0"/>
              <a:t>O</a:t>
            </a:r>
            <a:r>
              <a:rPr lang="en-US" sz="2400" dirty="0" smtClean="0"/>
              <a:t>ut </a:t>
            </a:r>
            <a:r>
              <a:rPr lang="en-US" sz="2400" dirty="0"/>
              <a:t>L</a:t>
            </a:r>
            <a:r>
              <a:rPr lang="en-US" sz="2400" dirty="0" smtClean="0"/>
              <a:t>ine </a:t>
            </a:r>
            <a:r>
              <a:rPr lang="en-US" sz="2400" dirty="0"/>
              <a:t>will also be used to denote where offside offenses can be </a:t>
            </a:r>
            <a:r>
              <a:rPr lang="en-US" sz="2400" dirty="0" smtClean="0"/>
              <a:t>called.</a:t>
            </a:r>
            <a:endParaRPr lang="en-US" sz="2400" dirty="0"/>
          </a:p>
          <a:p>
            <a:pPr>
              <a:buFont typeface="Wingdings" charset="2"/>
              <a:buChar char="v"/>
            </a:pPr>
            <a:r>
              <a:rPr lang="en-US" sz="2400" dirty="0"/>
              <a:t>Players cannot be penalized for an offside offense between the halfway line and the build out </a:t>
            </a:r>
            <a:r>
              <a:rPr lang="en-US" sz="2400" dirty="0" smtClean="0"/>
              <a:t>line.</a:t>
            </a:r>
          </a:p>
          <a:p>
            <a:pPr>
              <a:buFont typeface="Wingdings" charset="2"/>
              <a:buChar char="v"/>
            </a:pPr>
            <a:r>
              <a:rPr lang="en-US" sz="2400" dirty="0" smtClean="0"/>
              <a:t>Therefore, players can be “on side” past the opponent’s 2</a:t>
            </a:r>
            <a:r>
              <a:rPr lang="en-US" sz="2400" baseline="30000" dirty="0" smtClean="0"/>
              <a:t>nd</a:t>
            </a:r>
            <a:r>
              <a:rPr lang="en-US" sz="2400" dirty="0" smtClean="0"/>
              <a:t> to last player but before the Build Out Line in the attacking half.</a:t>
            </a:r>
            <a:endParaRPr lang="en-US" sz="2400" dirty="0"/>
          </a:p>
          <a:p>
            <a:pPr>
              <a:buFont typeface="Wingdings" charset="2"/>
              <a:buChar char="v"/>
            </a:pPr>
            <a:r>
              <a:rPr lang="en-US" sz="2400" dirty="0"/>
              <a:t>Players</a:t>
            </a:r>
            <a:r>
              <a:rPr lang="en-US" dirty="0"/>
              <a:t> </a:t>
            </a:r>
            <a:r>
              <a:rPr lang="en-US" sz="2400" dirty="0"/>
              <a:t>can be penalized for an offside offense between the build out line and goal </a:t>
            </a:r>
            <a:r>
              <a:rPr lang="en-US" sz="2400" dirty="0" smtClean="0"/>
              <a:t>line.</a:t>
            </a:r>
            <a:endParaRPr lang="en-US" sz="2400" dirty="0"/>
          </a:p>
        </p:txBody>
      </p:sp>
    </p:spTree>
    <p:extLst>
      <p:ext uri="{BB962C8B-B14F-4D97-AF65-F5344CB8AC3E}">
        <p14:creationId xmlns:p14="http://schemas.microsoft.com/office/powerpoint/2010/main" val="846698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Counter-Attack</a:t>
            </a:r>
            <a:endParaRPr lang="en-US" dirty="0"/>
          </a:p>
        </p:txBody>
      </p:sp>
      <p:sp>
        <p:nvSpPr>
          <p:cNvPr id="3" name="Content Placeholder 2"/>
          <p:cNvSpPr>
            <a:spLocks noGrp="1"/>
          </p:cNvSpPr>
          <p:nvPr>
            <p:ph idx="1"/>
          </p:nvPr>
        </p:nvSpPr>
        <p:spPr>
          <a:xfrm>
            <a:off x="1097280" y="1845734"/>
            <a:ext cx="9130453" cy="4023360"/>
          </a:xfrm>
        </p:spPr>
        <p:txBody>
          <a:bodyPr>
            <a:normAutofit/>
          </a:bodyPr>
          <a:lstStyle/>
          <a:p>
            <a:pPr>
              <a:buFont typeface="Wingdings" charset="2"/>
              <a:buChar char="v"/>
            </a:pPr>
            <a:r>
              <a:rPr lang="en-US" sz="2800" dirty="0" smtClean="0"/>
              <a:t>GK has the ability to counter-attack immediately.  </a:t>
            </a:r>
          </a:p>
          <a:p>
            <a:pPr>
              <a:buFont typeface="Wingdings" charset="2"/>
              <a:buChar char="v"/>
            </a:pPr>
            <a:r>
              <a:rPr lang="en-US" sz="2800" dirty="0" smtClean="0"/>
              <a:t>Therefore, put the ball into play with the opponent inside the zone (with the risk of losing the ball).</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97347" y="4368875"/>
            <a:ext cx="2116666" cy="1979121"/>
          </a:xfrm>
          <a:prstGeom prst="rect">
            <a:avLst/>
          </a:prstGeom>
        </p:spPr>
      </p:pic>
    </p:spTree>
    <p:extLst>
      <p:ext uri="{BB962C8B-B14F-4D97-AF65-F5344CB8AC3E}">
        <p14:creationId xmlns:p14="http://schemas.microsoft.com/office/powerpoint/2010/main" val="1199286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Custom 3">
      <a:dk1>
        <a:srgbClr val="000000"/>
      </a:dk1>
      <a:lt1>
        <a:srgbClr val="FFFFFF"/>
      </a:lt1>
      <a:dk2>
        <a:srgbClr val="1F497D"/>
      </a:dk2>
      <a:lt2>
        <a:srgbClr val="EEECE1"/>
      </a:lt2>
      <a:accent1>
        <a:srgbClr val="000000"/>
      </a:accent1>
      <a:accent2>
        <a:srgbClr val="C02514"/>
      </a:accent2>
      <a:accent3>
        <a:srgbClr val="9BBB59"/>
      </a:accent3>
      <a:accent4>
        <a:srgbClr val="8064A2"/>
      </a:accent4>
      <a:accent5>
        <a:srgbClr val="4BACC6"/>
      </a:accent5>
      <a:accent6>
        <a:srgbClr val="F79646"/>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1201</TotalTime>
  <Words>534</Words>
  <Application>Microsoft Macintosh PowerPoint</Application>
  <PresentationFormat>Widescreen</PresentationFormat>
  <Paragraphs>30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Calibri Light</vt:lpstr>
      <vt:lpstr>Wingdings</vt:lpstr>
      <vt:lpstr>Retrospect</vt:lpstr>
      <vt:lpstr>Build Out Line for 7v7: Creating Confidence for 9/10’s to Play Out of the Back </vt:lpstr>
      <vt:lpstr>Purpose of the Build Out Line</vt:lpstr>
      <vt:lpstr>Use as a Developmental Tool</vt:lpstr>
      <vt:lpstr>Where can the players go?</vt:lpstr>
      <vt:lpstr>Diagram of Field with Build Out Line</vt:lpstr>
      <vt:lpstr>The Offside Rule</vt:lpstr>
      <vt:lpstr>Counter-Attack</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 Out Line for 7v7: Creating Confidence for U9/10’s to Play Out of the Back</dc:title>
  <dc:creator>Serge Lipovetsky - TechDirector</dc:creator>
  <cp:lastModifiedBy>Serge Lipovetsky - TechDirector</cp:lastModifiedBy>
  <cp:revision>12</cp:revision>
  <dcterms:created xsi:type="dcterms:W3CDTF">2016-08-24T17:25:31Z</dcterms:created>
  <dcterms:modified xsi:type="dcterms:W3CDTF">2016-08-26T19:20:59Z</dcterms:modified>
</cp:coreProperties>
</file>